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258" r:id="rId7"/>
    <p:sldId id="259" r:id="rId8"/>
    <p:sldId id="270" r:id="rId9"/>
    <p:sldId id="271" r:id="rId10"/>
    <p:sldId id="272" r:id="rId11"/>
    <p:sldId id="273" r:id="rId12"/>
    <p:sldId id="266" r:id="rId13"/>
    <p:sldId id="267" r:id="rId14"/>
    <p:sldId id="269" r:id="rId15"/>
    <p:sldId id="260" r:id="rId16"/>
    <p:sldId id="261" r:id="rId17"/>
    <p:sldId id="274" r:id="rId1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9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aub Adrian CHBS" userId="b7823446-6ea2-4a9d-bf2a-f33097c53733" providerId="ADAL" clId="{2926F511-92EB-4709-8B3E-D5489C305561}"/>
    <pc:docChg chg="modSld">
      <pc:chgData name="Schaub Adrian CHBS" userId="b7823446-6ea2-4a9d-bf2a-f33097c53733" providerId="ADAL" clId="{2926F511-92EB-4709-8B3E-D5489C305561}" dt="2026-04-17T09:42:57.060" v="6" actId="20577"/>
      <pc:docMkLst>
        <pc:docMk/>
      </pc:docMkLst>
      <pc:sldChg chg="modSp mod">
        <pc:chgData name="Schaub Adrian CHBS" userId="b7823446-6ea2-4a9d-bf2a-f33097c53733" providerId="ADAL" clId="{2926F511-92EB-4709-8B3E-D5489C305561}" dt="2026-04-17T09:42:57.060" v="6" actId="20577"/>
        <pc:sldMkLst>
          <pc:docMk/>
          <pc:sldMk cId="0" sldId="274"/>
        </pc:sldMkLst>
        <pc:spChg chg="mod">
          <ac:chgData name="Schaub Adrian CHBS" userId="b7823446-6ea2-4a9d-bf2a-f33097c53733" providerId="ADAL" clId="{2926F511-92EB-4709-8B3E-D5489C305561}" dt="2026-04-17T09:42:57.060" v="6" actId="20577"/>
          <ac:spMkLst>
            <pc:docMk/>
            <pc:sldMk cId="0" sldId="274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1433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Kk7ENH7iwKw?si=HzxDRxDB27AQglwj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REYAJYPtmuQ?si=3b6wPaOWTProCEwj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4048" y="658368"/>
            <a:ext cx="837590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Supervised AI Markup for Complex Contracts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2560320" y="1554480"/>
            <a:ext cx="4023360" cy="20117"/>
          </a:xfrm>
          <a:prstGeom prst="rect">
            <a:avLst/>
          </a:prstGeom>
          <a:solidFill>
            <a:srgbClr val="36454F"/>
          </a:solidFill>
          <a:ln w="12700">
            <a:solidFill>
              <a:srgbClr val="364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4048" y="1627632"/>
            <a:ext cx="837590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steps. Two players. No black box.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36454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spots the gaps. You decide how to handle them. AI creates the markup. You validate.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247503" y="3824021"/>
            <a:ext cx="621792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36454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Dr. Adrian Schaub  ·  www.adrianschaub.com/ai  ·  April 2026</a:t>
            </a:r>
            <a:endParaRPr lang="en-US" sz="1200" dirty="0"/>
          </a:p>
        </p:txBody>
      </p:sp>
      <p:sp>
        <p:nvSpPr>
          <p:cNvPr id="901" name="FooterURL"/>
          <p:cNvSpPr/>
          <p:nvPr/>
        </p:nvSpPr>
        <p:spPr>
          <a:xfrm>
            <a:off x="411480" y="4880880"/>
            <a:ext cx="8321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B8A"/>
                </a:solidFill>
                <a:latin typeface="Calibri Light" pitchFamily="34" charset="0"/>
              </a:rPr>
              <a:t>www.adrianschaub.com/ai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Steps 3D &amp; 3E  —  Risk Assessment &amp; Marked-Up Document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274320" y="822960"/>
            <a:ext cx="402336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4023360" cy="411480"/>
          </a:xfrm>
          <a:prstGeom prst="rect">
            <a:avLst/>
          </a:prstGeom>
          <a:solidFill>
            <a:srgbClr val="6E2F8A"/>
          </a:solidFill>
          <a:ln w="12700">
            <a:solidFill>
              <a:srgbClr val="6E2F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82296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3D  ·  Product-Specific Risk (Advisory)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325880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Separate from 3C — draws on general legal knowledge, not the Company's reference docs.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11480" y="1801368"/>
            <a:ext cx="54864" cy="475488"/>
          </a:xfrm>
          <a:prstGeom prst="rect">
            <a:avLst/>
          </a:prstGeom>
          <a:solidFill>
            <a:srgbClr val="6E2F8A"/>
          </a:solidFill>
          <a:ln w="12700">
            <a:solidFill>
              <a:srgbClr val="6E2F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48640" y="1801368"/>
            <a:ext cx="3611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product type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48640" y="2011680"/>
            <a:ext cx="3611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SaaS, consulting, hardware, licensing, outsourcing…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11480" y="2414016"/>
            <a:ext cx="54864" cy="475488"/>
          </a:xfrm>
          <a:prstGeom prst="rect">
            <a:avLst/>
          </a:prstGeom>
          <a:solidFill>
            <a:srgbClr val="6E2F8A"/>
          </a:solidFill>
          <a:ln w="12700">
            <a:solidFill>
              <a:srgbClr val="6E2F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48640" y="2414016"/>
            <a:ext cx="3611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Missing typical clauses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48640" y="2624328"/>
            <a:ext cx="3611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Escrow, source code access, acceptance testing, SLAs…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11480" y="3026664"/>
            <a:ext cx="54864" cy="475488"/>
          </a:xfrm>
          <a:prstGeom prst="rect">
            <a:avLst/>
          </a:prstGeom>
          <a:solidFill>
            <a:srgbClr val="6E2F8A"/>
          </a:solidFill>
          <a:ln w="12700">
            <a:solidFill>
              <a:srgbClr val="6E2F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0" y="3026664"/>
            <a:ext cx="3611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Unusual for this type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3236976"/>
            <a:ext cx="3611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SaaS without uptime commitments, consulting without non-solicitation…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11480" y="3639312"/>
            <a:ext cx="54864" cy="475488"/>
          </a:xfrm>
          <a:prstGeom prst="rect">
            <a:avLst/>
          </a:prstGeom>
          <a:solidFill>
            <a:srgbClr val="6E2F8A"/>
          </a:solidFill>
          <a:ln w="12700">
            <a:solidFill>
              <a:srgbClr val="6E2F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48640" y="3639312"/>
            <a:ext cx="3611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feedback gate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48640" y="3849624"/>
            <a:ext cx="3611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yes/no/modified mechanism as 3C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4251960"/>
            <a:ext cx="3749040" cy="256032"/>
          </a:xfrm>
          <a:prstGeom prst="rect">
            <a:avLst/>
          </a:prstGeom>
          <a:solidFill>
            <a:srgbClr val="EEF2FF"/>
          </a:solidFill>
          <a:ln w="6350">
            <a:solidFill>
              <a:srgbClr val="6E2F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57200" y="425196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E2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net — 3C always completed in full first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846320" y="822960"/>
            <a:ext cx="402336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4846320" y="822960"/>
            <a:ext cx="4023360" cy="411480"/>
          </a:xfrm>
          <a:prstGeom prst="rect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937760" y="82296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3E  ·  Marked-Up Document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983480" y="1325880"/>
            <a:ext cx="54864" cy="347472"/>
          </a:xfrm>
          <a:prstGeom prst="rect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120640" y="1325880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In-place at home clause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5120640" y="1499616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Changes applied directly at the relevant supplier clause — no annexes or supplements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4983480" y="1783080"/>
            <a:ext cx="54864" cy="347472"/>
          </a:xfrm>
          <a:prstGeom prst="rect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5120640" y="1783080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Surgical deletions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120640" y="1956816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Delete only contradicting text; preserve the rest of the clause intact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4983480" y="2240280"/>
            <a:ext cx="54864" cy="347472"/>
          </a:xfrm>
          <a:prstGeom prst="rect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5120640" y="2240280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Carve-outs, not abolition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5120640" y="2414016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exceptions to existing mechanisms; don't delete mechanisms unless instructed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983480" y="2697480"/>
            <a:ext cx="54864" cy="347472"/>
          </a:xfrm>
          <a:prstGeom prst="rect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5120640" y="2697480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Residual block — exception only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5120640" y="2871216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for clauses with no home; placed inside Miscellaneous section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983480" y="3154680"/>
            <a:ext cx="54864" cy="347472"/>
          </a:xfrm>
          <a:prstGeom prst="rect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5120640" y="3154680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Tracked changes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5120640" y="3328416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Insertions and deletions in Word, authored as confirmed name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4983480" y="3611880"/>
            <a:ext cx="54864" cy="347472"/>
          </a:xfrm>
          <a:prstGeom prst="rect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5120640" y="3611880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Comments to counterparty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5120640" y="3785616"/>
            <a:ext cx="3611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Polite, factual, firm negotiation register — 1–3 sentences per change</a:t>
            </a:r>
            <a:endParaRPr lang="en-US" sz="950" dirty="0"/>
          </a:p>
        </p:txBody>
      </p:sp>
      <p:sp>
        <p:nvSpPr>
          <p:cNvPr id="901" name="FooterURL"/>
          <p:cNvSpPr/>
          <p:nvPr/>
        </p:nvSpPr>
        <p:spPr>
          <a:xfrm>
            <a:off x="411480" y="4880880"/>
            <a:ext cx="8321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B8A"/>
                </a:solidFill>
                <a:latin typeface="Calibri Light" pitchFamily="34" charset="0"/>
              </a:rPr>
              <a:t>www.adrianschaub.com/ai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&amp; Style Rules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804672"/>
            <a:ext cx="8229600" cy="36576"/>
          </a:xfrm>
          <a:prstGeom prst="rect">
            <a:avLst/>
          </a:prstGeom>
          <a:solidFill>
            <a:srgbClr val="C49A22"/>
          </a:solidFill>
          <a:ln w="12700">
            <a:solidFill>
              <a:srgbClr val="C49A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960120"/>
            <a:ext cx="8229600" cy="566928"/>
          </a:xfrm>
          <a:prstGeom prst="rect">
            <a:avLst/>
          </a:prstGeom>
          <a:solidFill>
            <a:srgbClr val="F7F8F9"/>
          </a:solidFill>
          <a:ln w="12700">
            <a:solidFill>
              <a:srgbClr val="F7F8F9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960120"/>
            <a:ext cx="64008" cy="566928"/>
          </a:xfrm>
          <a:prstGeom prst="rect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21792" y="987552"/>
            <a:ext cx="1417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Deliverable: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621792" y="118872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Marked-up supplier .docx with tracked changes (author = confirmed name) and comments to the counterparty.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1600200"/>
            <a:ext cx="8229600" cy="566928"/>
          </a:xfrm>
          <a:prstGeom prst="rect">
            <a:avLst/>
          </a:prstGeom>
          <a:solidFill>
            <a:srgbClr val="F7F8F9"/>
          </a:solidFill>
          <a:ln w="12700">
            <a:solidFill>
              <a:srgbClr val="F7F8F9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57200" y="1600200"/>
            <a:ext cx="64008" cy="566928"/>
          </a:xfrm>
          <a:prstGeom prst="rect">
            <a:avLst/>
          </a:prstGeom>
          <a:solidFill>
            <a:srgbClr val="C49A22"/>
          </a:solidFill>
          <a:ln w="12700">
            <a:solidFill>
              <a:srgbClr val="C49A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21792" y="1627632"/>
            <a:ext cx="1417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49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 &amp; style: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21792" y="182880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inserted text mirrors the Company Supply Agreement — same phrasing, same structure.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2240280"/>
            <a:ext cx="8229600" cy="566928"/>
          </a:xfrm>
          <a:prstGeom prst="rect">
            <a:avLst/>
          </a:prstGeom>
          <a:solidFill>
            <a:srgbClr val="F7F8F9"/>
          </a:solidFill>
          <a:ln w="12700">
            <a:solidFill>
              <a:srgbClr val="F7F8F9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57200" y="2240280"/>
            <a:ext cx="64008" cy="566928"/>
          </a:xfrm>
          <a:prstGeom prst="rect">
            <a:avLst/>
          </a:prstGeom>
          <a:solidFill>
            <a:srgbClr val="5DADE2"/>
          </a:solidFill>
          <a:ln w="12700">
            <a:solidFill>
              <a:srgbClr val="5DAD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21792" y="2267712"/>
            <a:ext cx="1417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5DAD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Comments register: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621792" y="246888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Polite, factual, firm — negotiation language. No internal Company references in comments sent to counterparty.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" y="2880360"/>
            <a:ext cx="8229600" cy="566928"/>
          </a:xfrm>
          <a:prstGeom prst="rect">
            <a:avLst/>
          </a:prstGeom>
          <a:solidFill>
            <a:srgbClr val="F7F8F9"/>
          </a:solidFill>
          <a:ln w="12700">
            <a:solidFill>
              <a:srgbClr val="F7F8F9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57200" y="2880360"/>
            <a:ext cx="64008" cy="566928"/>
          </a:xfrm>
          <a:prstGeom prst="rect">
            <a:avLst/>
          </a:prstGeom>
          <a:solidFill>
            <a:srgbClr val="B23A48"/>
          </a:solidFill>
          <a:ln w="12700">
            <a:solidFill>
              <a:srgbClr val="B23A4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21792" y="2907792"/>
            <a:ext cx="1417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B23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NOTE prefix: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621792" y="310896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item requiring internal sign-off before circulation is marked 'INTERNAL NOTE FOR [NAME]' — unmistakable, removable.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57200" y="3520440"/>
            <a:ext cx="8229600" cy="566928"/>
          </a:xfrm>
          <a:prstGeom prst="rect">
            <a:avLst/>
          </a:prstGeom>
          <a:solidFill>
            <a:srgbClr val="F7F8F9"/>
          </a:solidFill>
          <a:ln w="12700">
            <a:solidFill>
              <a:srgbClr val="F7F8F9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57200" y="3520440"/>
            <a:ext cx="64008" cy="566928"/>
          </a:xfrm>
          <a:prstGeom prst="rect">
            <a:avLst/>
          </a:prstGeom>
          <a:solidFill>
            <a:srgbClr val="52BE80"/>
          </a:solidFill>
          <a:ln w="12700">
            <a:solidFill>
              <a:srgbClr val="52BE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21792" y="3547872"/>
            <a:ext cx="1417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52B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 output: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621792" y="37490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3A → 3B → 3C (gate) → 3D (gate) → 3E (.docx). Brief and precise — no unnecessary elaboration.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" y="4160520"/>
            <a:ext cx="8229600" cy="566928"/>
          </a:xfrm>
          <a:prstGeom prst="rect">
            <a:avLst/>
          </a:prstGeom>
          <a:solidFill>
            <a:srgbClr val="F7F8F9"/>
          </a:solidFill>
          <a:ln w="12700">
            <a:solidFill>
              <a:srgbClr val="F7F8F9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57200" y="4160520"/>
            <a:ext cx="64008" cy="566928"/>
          </a:xfrm>
          <a:prstGeom prst="rect">
            <a:avLst/>
          </a:prstGeom>
          <a:solidFill>
            <a:srgbClr val="AF7AC5"/>
          </a:solidFill>
          <a:ln w="12700">
            <a:solidFill>
              <a:srgbClr val="AF7AC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21792" y="4187952"/>
            <a:ext cx="1417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AF7A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Pre-existing markup: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621792" y="438912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Tracked changes and comments by other reviewers are always preserved. Never overwritten or moved.</a:t>
            </a:r>
            <a:endParaRPr lang="en-US" sz="1000" dirty="0"/>
          </a:p>
        </p:txBody>
      </p:sp>
      <p:sp>
        <p:nvSpPr>
          <p:cNvPr id="901" name="FooterURL"/>
          <p:cNvSpPr/>
          <p:nvPr/>
        </p:nvSpPr>
        <p:spPr>
          <a:xfrm>
            <a:off x="411480" y="4880880"/>
            <a:ext cx="8321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B8A"/>
                </a:solidFill>
                <a:latin typeface="Calibri Light" pitchFamily="34" charset="0"/>
              </a:rPr>
              <a:t>www.adrianschaub.com/ai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8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237744"/>
            <a:ext cx="59436" cy="530352"/>
          </a:xfrm>
          <a:prstGeom prst="rect">
            <a:avLst/>
          </a:prstGeom>
          <a:solidFill>
            <a:srgbClr val="36454F"/>
          </a:solidFill>
          <a:ln w="12700">
            <a:solidFill>
              <a:srgbClr val="364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237744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4: Human Validation — Closing the Loop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84048" y="841248"/>
            <a:ext cx="8375904" cy="10058"/>
          </a:xfrm>
          <a:prstGeom prst="rect">
            <a:avLst/>
          </a:prstGeom>
          <a:solidFill>
            <a:srgbClr val="E8EAEC"/>
          </a:solidFill>
          <a:ln w="12700">
            <a:solidFill>
              <a:srgbClr val="E8EA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84048" y="987552"/>
            <a:ext cx="837590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output of Step 3 is a marked-up document ready for your review — not ready to send.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84048" y="1353312"/>
            <a:ext cx="837590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6454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Because you already approved every deviation concept in Step 2, this is not a review from scratch. It is a focused validation: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84048" y="1773936"/>
            <a:ext cx="26060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84048" y="1773936"/>
            <a:ext cx="59436" cy="1005840"/>
          </a:xfrm>
          <a:prstGeom prst="rect">
            <a:avLst/>
          </a:prstGeom>
          <a:solidFill>
            <a:srgbClr val="36454F"/>
          </a:solidFill>
          <a:ln w="12700">
            <a:solidFill>
              <a:srgbClr val="364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93776" y="1847088"/>
            <a:ext cx="2404872" cy="8595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the tracked changes reflect your instructions from Step 2?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090672" y="1773936"/>
            <a:ext cx="26060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090672" y="1773936"/>
            <a:ext cx="59436" cy="1005840"/>
          </a:xfrm>
          <a:prstGeom prst="rect">
            <a:avLst/>
          </a:prstGeom>
          <a:solidFill>
            <a:srgbClr val="36454F"/>
          </a:solidFill>
          <a:ln w="12700">
            <a:solidFill>
              <a:srgbClr val="364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00400" y="1847088"/>
            <a:ext cx="2404872" cy="8595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the comments reflect the underpinning rationale of each change, and is the tone professional and appropriate for a negotiation context?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797296" y="1773936"/>
            <a:ext cx="26060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797296" y="1773936"/>
            <a:ext cx="59436" cy="1005840"/>
          </a:xfrm>
          <a:prstGeom prst="rect">
            <a:avLst/>
          </a:prstGeom>
          <a:solidFill>
            <a:srgbClr val="36454F"/>
          </a:solidFill>
          <a:ln w="12700">
            <a:solidFill>
              <a:srgbClr val="364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907024" y="1847088"/>
            <a:ext cx="2404872" cy="8595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anything missing or misapplied?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384048" y="2871216"/>
            <a:ext cx="837590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judgment, professional responsibility and signature close the loop.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84048" y="3236976"/>
            <a:ext cx="8375904" cy="804672"/>
          </a:xfrm>
          <a:prstGeom prst="rect">
            <a:avLst/>
          </a:prstGeom>
          <a:solidFill>
            <a:srgbClr val="EDF1F3"/>
          </a:solidFill>
          <a:ln w="12700">
            <a:solidFill>
              <a:srgbClr val="E8EA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30352" y="3291840"/>
            <a:ext cx="813816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36454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makes errors — and in a legal context, errors have consequences. </a:t>
            </a:r>
            <a:r>
              <a:rPr lang="en-US" sz="1000" dirty="0">
                <a:solidFill>
                  <a:srgbClr val="36454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Knowing how to spot and handle them is a core skill for any lawyer working with AI. The structured workflow and the deviation gate in Step 2 reduce the error risks significantly — but they do not eliminate it.
→ Dealing with AI Errors — a practical guide for lawyers    </a:t>
            </a:r>
            <a:r>
              <a:rPr lang="en-US" sz="1000" u="sng" dirty="0">
                <a:solidFill>
                  <a:srgbClr val="0563C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https://youtu.be/Kk7ENH7iwKw?si=HzxDRxDB27AQglwj</a:t>
            </a:r>
            <a:endParaRPr lang="en-US" sz="1000" dirty="0"/>
          </a:p>
        </p:txBody>
      </p:sp>
      <p:sp>
        <p:nvSpPr>
          <p:cNvPr id="901" name="FooterURL"/>
          <p:cNvSpPr/>
          <p:nvPr/>
        </p:nvSpPr>
        <p:spPr>
          <a:xfrm>
            <a:off x="411480" y="4880880"/>
            <a:ext cx="8321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B8A"/>
                </a:solidFill>
                <a:latin typeface="Calibri Light" pitchFamily="34" charset="0"/>
              </a:rPr>
              <a:t>www.adrianschaub.com/ai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75488"/>
            <a:ext cx="804672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Supervised AI Markup for Complex Contracts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48640" y="118872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36454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Four steps. Two players. No black box.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2286000" y="1664208"/>
            <a:ext cx="4572000" cy="10973"/>
          </a:xfrm>
          <a:prstGeom prst="rect">
            <a:avLst/>
          </a:prstGeom>
          <a:solidFill>
            <a:srgbClr val="E8EAEC"/>
          </a:solidFill>
          <a:ln w="12700">
            <a:solidFill>
              <a:srgbClr val="E8EA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22960" y="1938528"/>
            <a:ext cx="59436" cy="201168"/>
          </a:xfrm>
          <a:prstGeom prst="rect">
            <a:avLst/>
          </a:prstGeom>
          <a:solidFill>
            <a:srgbClr val="36454F"/>
          </a:solidFill>
          <a:ln w="12700">
            <a:solidFill>
              <a:srgbClr val="364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87552" y="1865376"/>
            <a:ext cx="7315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endParaRPr lang="en-US" sz="1200" dirty="0">
              <a:solidFill>
                <a:srgbClr val="36454F"/>
              </a:solidFill>
              <a:latin typeface="Calibri Light" pitchFamily="34" charset="0"/>
              <a:ea typeface="Calibri Light" pitchFamily="34" charset="-122"/>
              <a:cs typeface="Calibri Light" pitchFamily="34" charset="-120"/>
            </a:endParaRPr>
          </a:p>
          <a:p>
            <a:r>
              <a:rPr lang="en-US" sz="1200" dirty="0">
                <a:solidFill>
                  <a:srgbClr val="36454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draws on your playbooks, templates and standards — plus general legal and contractual knowledge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822960" y="2414016"/>
            <a:ext cx="59436" cy="201168"/>
          </a:xfrm>
          <a:prstGeom prst="rect">
            <a:avLst/>
          </a:prstGeom>
          <a:solidFill>
            <a:srgbClr val="36454F"/>
          </a:solidFill>
          <a:ln w="12700">
            <a:solidFill>
              <a:srgbClr val="364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87552" y="2340864"/>
            <a:ext cx="7315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36454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Structured deviation review — you approve every concept before markup is created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822960" y="2889504"/>
            <a:ext cx="59436" cy="201168"/>
          </a:xfrm>
          <a:prstGeom prst="rect">
            <a:avLst/>
          </a:prstGeom>
          <a:solidFill>
            <a:srgbClr val="36454F"/>
          </a:solidFill>
          <a:ln w="12700">
            <a:solidFill>
              <a:srgbClr val="364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987552" y="2816352"/>
            <a:ext cx="7315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6454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Tracked changes and comments produced to your exact instructions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822960" y="3364992"/>
            <a:ext cx="59436" cy="201168"/>
          </a:xfrm>
          <a:prstGeom prst="rect">
            <a:avLst/>
          </a:prstGeom>
          <a:solidFill>
            <a:srgbClr val="36454F"/>
          </a:solidFill>
          <a:ln w="12700">
            <a:solidFill>
              <a:srgbClr val="364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987552" y="3291840"/>
            <a:ext cx="7315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6454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output is ready for your sign-off, not for the counterparty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822960" y="3840480"/>
            <a:ext cx="59436" cy="201168"/>
          </a:xfrm>
          <a:prstGeom prst="rect">
            <a:avLst/>
          </a:prstGeom>
          <a:solidFill>
            <a:srgbClr val="36454F"/>
          </a:solidFill>
          <a:ln w="12700">
            <a:solidFill>
              <a:srgbClr val="364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987552" y="3767328"/>
            <a:ext cx="7315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6454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Human validation closes the loop — focused, not from scratch</a:t>
            </a:r>
            <a:endParaRPr lang="en-US" sz="1200" dirty="0"/>
          </a:p>
        </p:txBody>
      </p:sp>
      <p:sp>
        <p:nvSpPr>
          <p:cNvPr id="901" name="FooterURL"/>
          <p:cNvSpPr/>
          <p:nvPr/>
        </p:nvSpPr>
        <p:spPr>
          <a:xfrm>
            <a:off x="411480" y="4880880"/>
            <a:ext cx="8321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B8A"/>
                </a:solidFill>
                <a:latin typeface="Calibri Light" pitchFamily="34" charset="0"/>
              </a:rPr>
              <a:t>www.adrianschaub.com/ai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8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Bar"/>
          <p:cNvSpPr/>
          <p:nvPr/>
        </p:nvSpPr>
        <p:spPr>
          <a:xfrm>
            <a:off x="411480" y="256032"/>
            <a:ext cx="64008" cy="566928"/>
          </a:xfrm>
          <a:prstGeom prst="rect">
            <a:avLst/>
          </a:prstGeom>
          <a:solidFill>
            <a:srgbClr val="36454F"/>
          </a:solidFill>
          <a:ln w="12700">
            <a:solidFill>
              <a:srgbClr val="36454F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" name="Title"/>
          <p:cNvSpPr/>
          <p:nvPr/>
        </p:nvSpPr>
        <p:spPr>
          <a:xfrm>
            <a:off x="539496" y="256032"/>
            <a:ext cx="819302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>
                <a:solidFill>
                  <a:srgbClr val="36454F"/>
                </a:solidFill>
                <a:latin typeface="Calibri" pitchFamily="34" charset="0"/>
              </a:rPr>
              <a:t>Public Resources </a:t>
            </a:r>
            <a:r>
              <a:rPr lang="en-US" sz="2600" b="1" dirty="0">
                <a:solidFill>
                  <a:srgbClr val="36454F"/>
                </a:solidFill>
                <a:latin typeface="Calibri" pitchFamily="34" charset="0"/>
              </a:rPr>
              <a:t>&amp; Downloads</a:t>
            </a:r>
          </a:p>
        </p:txBody>
      </p:sp>
      <p:sp>
        <p:nvSpPr>
          <p:cNvPr id="4" name="Divider"/>
          <p:cNvSpPr/>
          <p:nvPr/>
        </p:nvSpPr>
        <p:spPr>
          <a:xfrm>
            <a:off x="411480" y="896112"/>
            <a:ext cx="8321040" cy="10973"/>
          </a:xfrm>
          <a:prstGeom prst="rect">
            <a:avLst/>
          </a:prstGeom>
          <a:solidFill>
            <a:srgbClr val="E8EAEC"/>
          </a:solidFill>
          <a:ln w="12700">
            <a:solidFill>
              <a:srgbClr val="E8EAEC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5" name="SecLabel1"/>
          <p:cNvSpPr/>
          <p:nvPr/>
        </p:nvSpPr>
        <p:spPr>
          <a:xfrm>
            <a:off x="612576" y="960120"/>
            <a:ext cx="812044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6454F"/>
                </a:solidFill>
                <a:latin typeface="Calibri" pitchFamily="34" charset="0"/>
              </a:rPr>
              <a:t>For this video</a:t>
            </a:r>
          </a:p>
        </p:txBody>
      </p:sp>
      <p:sp>
        <p:nvSpPr>
          <p:cNvPr id="6" name="Row1Bg"/>
          <p:cNvSpPr/>
          <p:nvPr/>
        </p:nvSpPr>
        <p:spPr>
          <a:xfrm>
            <a:off x="612576" y="1211040"/>
            <a:ext cx="8120448" cy="438912"/>
          </a:xfrm>
          <a:prstGeom prst="rect">
            <a:avLst/>
          </a:prstGeom>
          <a:solidFill>
            <a:srgbClr val="FFFFFF"/>
          </a:solidFill>
          <a:ln w="9525">
            <a:solidFill>
              <a:srgbClr val="E8EAEC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7" name="Row1Text"/>
          <p:cNvSpPr/>
          <p:nvPr/>
        </p:nvSpPr>
        <p:spPr>
          <a:xfrm>
            <a:off x="749808" y="1225152"/>
            <a:ext cx="7845504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6454F"/>
                </a:solidFill>
                <a:latin typeface="Calibri" pitchFamily="34" charset="0"/>
              </a:rPr>
              <a:t>Slide Deck</a:t>
            </a:r>
          </a:p>
        </p:txBody>
      </p:sp>
      <p:sp>
        <p:nvSpPr>
          <p:cNvPr id="8" name="Row1Sub"/>
          <p:cNvSpPr/>
          <p:nvPr/>
        </p:nvSpPr>
        <p:spPr>
          <a:xfrm>
            <a:off x="749808" y="1419480"/>
            <a:ext cx="7845504" cy="1568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B8A"/>
                </a:solidFill>
                <a:latin typeface="Calibri Light" pitchFamily="34" charset="0"/>
              </a:rPr>
              <a:t>This presentation — download and use as reference</a:t>
            </a:r>
          </a:p>
        </p:txBody>
      </p:sp>
      <p:sp>
        <p:nvSpPr>
          <p:cNvPr id="9" name="Row2Bg"/>
          <p:cNvSpPr/>
          <p:nvPr/>
        </p:nvSpPr>
        <p:spPr>
          <a:xfrm>
            <a:off x="612576" y="1664640"/>
            <a:ext cx="8120448" cy="438912"/>
          </a:xfrm>
          <a:prstGeom prst="rect">
            <a:avLst/>
          </a:prstGeom>
          <a:solidFill>
            <a:srgbClr val="FFFFFF"/>
          </a:solidFill>
          <a:ln w="9525">
            <a:solidFill>
              <a:srgbClr val="E8EAEC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0" name="Row2Text"/>
          <p:cNvSpPr/>
          <p:nvPr/>
        </p:nvSpPr>
        <p:spPr>
          <a:xfrm>
            <a:off x="749808" y="1678752"/>
            <a:ext cx="7845504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6454F"/>
                </a:solidFill>
                <a:latin typeface="Calibri" pitchFamily="34" charset="0"/>
              </a:rPr>
              <a:t>Markup Instructions Template</a:t>
            </a:r>
          </a:p>
        </p:txBody>
      </p:sp>
      <p:sp>
        <p:nvSpPr>
          <p:cNvPr id="11" name="Row2Sub"/>
          <p:cNvSpPr/>
          <p:nvPr/>
        </p:nvSpPr>
        <p:spPr>
          <a:xfrm>
            <a:off x="749808" y="1873080"/>
            <a:ext cx="7845504" cy="1568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B8A"/>
                </a:solidFill>
                <a:latin typeface="Calibri Light" pitchFamily="34" charset="0"/>
              </a:rPr>
              <a:t>Project instructions — ready to adapt to your use case and reference documents</a:t>
            </a:r>
          </a:p>
        </p:txBody>
      </p:sp>
      <p:sp>
        <p:nvSpPr>
          <p:cNvPr id="12" name="SecLabel2"/>
          <p:cNvSpPr/>
          <p:nvPr/>
        </p:nvSpPr>
        <p:spPr>
          <a:xfrm>
            <a:off x="612576" y="2194560"/>
            <a:ext cx="812044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6454F"/>
                </a:solidFill>
                <a:latin typeface="Calibri" pitchFamily="34" charset="0"/>
              </a:rPr>
              <a:t>Earlier videos in this series</a:t>
            </a:r>
          </a:p>
        </p:txBody>
      </p:sp>
      <p:sp>
        <p:nvSpPr>
          <p:cNvPr id="13" name="Row3Bg"/>
          <p:cNvSpPr/>
          <p:nvPr/>
        </p:nvSpPr>
        <p:spPr>
          <a:xfrm>
            <a:off x="612576" y="2445480"/>
            <a:ext cx="8120448" cy="438912"/>
          </a:xfrm>
          <a:prstGeom prst="rect">
            <a:avLst/>
          </a:prstGeom>
          <a:solidFill>
            <a:srgbClr val="FFFFFF"/>
          </a:solidFill>
          <a:ln w="9525">
            <a:solidFill>
              <a:srgbClr val="E8EAEC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4" name="Row3Text"/>
          <p:cNvSpPr/>
          <p:nvPr/>
        </p:nvSpPr>
        <p:spPr>
          <a:xfrm>
            <a:off x="749808" y="2459592"/>
            <a:ext cx="7845504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6454F"/>
                </a:solidFill>
                <a:latin typeface="Calibri" pitchFamily="34" charset="0"/>
              </a:rPr>
              <a:t>Basic AI Training for Lawyers</a:t>
            </a:r>
          </a:p>
        </p:txBody>
      </p:sp>
      <p:sp>
        <p:nvSpPr>
          <p:cNvPr id="15" name="Row3Sub"/>
          <p:cNvSpPr/>
          <p:nvPr/>
        </p:nvSpPr>
        <p:spPr>
          <a:xfrm>
            <a:off x="749808" y="2653920"/>
            <a:ext cx="7845504" cy="1568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B8A"/>
                </a:solidFill>
                <a:latin typeface="Calibri Light" pitchFamily="34" charset="0"/>
              </a:rPr>
              <a:t>Video  ·  Cheat sheet with sample prompts</a:t>
            </a:r>
          </a:p>
        </p:txBody>
      </p:sp>
      <p:sp>
        <p:nvSpPr>
          <p:cNvPr id="16" name="Row4Bg"/>
          <p:cNvSpPr/>
          <p:nvPr/>
        </p:nvSpPr>
        <p:spPr>
          <a:xfrm>
            <a:off x="612576" y="2898480"/>
            <a:ext cx="8120448" cy="438912"/>
          </a:xfrm>
          <a:prstGeom prst="rect">
            <a:avLst/>
          </a:prstGeom>
          <a:solidFill>
            <a:srgbClr val="FFFFFF"/>
          </a:solidFill>
          <a:ln w="9525">
            <a:solidFill>
              <a:srgbClr val="E8EAEC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7" name="Row4Text"/>
          <p:cNvSpPr/>
          <p:nvPr/>
        </p:nvSpPr>
        <p:spPr>
          <a:xfrm>
            <a:off x="749808" y="2912592"/>
            <a:ext cx="7845504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6454F"/>
                </a:solidFill>
                <a:latin typeface="Calibri" pitchFamily="34" charset="0"/>
              </a:rPr>
              <a:t>Dealing with AI Errors in Legal Practice</a:t>
            </a:r>
          </a:p>
        </p:txBody>
      </p:sp>
      <p:sp>
        <p:nvSpPr>
          <p:cNvPr id="18" name="Row4Sub"/>
          <p:cNvSpPr/>
          <p:nvPr/>
        </p:nvSpPr>
        <p:spPr>
          <a:xfrm>
            <a:off x="749808" y="3106920"/>
            <a:ext cx="7845504" cy="1568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B8A"/>
                </a:solidFill>
                <a:latin typeface="Calibri Light" pitchFamily="34" charset="0"/>
              </a:rPr>
              <a:t>Video  ·  Governance model for risk-based handling of AI errors</a:t>
            </a:r>
          </a:p>
        </p:txBody>
      </p:sp>
      <p:sp>
        <p:nvSpPr>
          <p:cNvPr id="21" name="Row5Bg"/>
          <p:cNvSpPr/>
          <p:nvPr/>
        </p:nvSpPr>
        <p:spPr>
          <a:xfrm>
            <a:off x="612576" y="3351480"/>
            <a:ext cx="8120448" cy="438912"/>
          </a:xfrm>
          <a:prstGeom prst="rect">
            <a:avLst/>
          </a:prstGeom>
          <a:solidFill>
            <a:srgbClr val="FFFFFF"/>
          </a:solidFill>
          <a:ln w="9525">
            <a:solidFill>
              <a:srgbClr val="E8EAEC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22" name="Row5Text"/>
          <p:cNvSpPr/>
          <p:nvPr/>
        </p:nvSpPr>
        <p:spPr>
          <a:xfrm>
            <a:off x="749808" y="3365592"/>
            <a:ext cx="7845504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6454F"/>
                </a:solidFill>
                <a:latin typeface="Calibri" pitchFamily="34" charset="0"/>
              </a:rPr>
              <a:t>AI-Automated Workflows for Lawyers</a:t>
            </a:r>
          </a:p>
        </p:txBody>
      </p:sp>
      <p:sp>
        <p:nvSpPr>
          <p:cNvPr id="23" name="Row5Sub"/>
          <p:cNvSpPr/>
          <p:nvPr/>
        </p:nvSpPr>
        <p:spPr>
          <a:xfrm>
            <a:off x="749808" y="3559920"/>
            <a:ext cx="7845504" cy="1568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B8A"/>
                </a:solidFill>
                <a:latin typeface="Calibri Light" pitchFamily="34" charset="0"/>
              </a:rPr>
              <a:t>Video  ·  How to build automated AI workflows for legal work</a:t>
            </a:r>
          </a:p>
        </p:txBody>
      </p:sp>
      <p:sp>
        <p:nvSpPr>
          <p:cNvPr id="19" name="AllMaterials"/>
          <p:cNvSpPr/>
          <p:nvPr/>
        </p:nvSpPr>
        <p:spPr>
          <a:xfrm>
            <a:off x="612576" y="3832200"/>
            <a:ext cx="812044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6454F"/>
                </a:solidFill>
                <a:latin typeface="Calibri" pitchFamily="34" charset="0"/>
              </a:rPr>
              <a:t>All materials: www.adrianschaub.com/ai</a:t>
            </a:r>
          </a:p>
        </p:txBody>
      </p:sp>
      <p:sp>
        <p:nvSpPr>
          <p:cNvPr id="20" name="FooterURL"/>
          <p:cNvSpPr/>
          <p:nvPr/>
        </p:nvSpPr>
        <p:spPr>
          <a:xfrm>
            <a:off x="411480" y="4880880"/>
            <a:ext cx="8321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B8A"/>
                </a:solidFill>
                <a:latin typeface="Calibri Light" pitchFamily="34" charset="0"/>
              </a:rPr>
              <a:t>www.adrianschaub.com/ai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8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237744"/>
            <a:ext cx="59436" cy="530352"/>
          </a:xfrm>
          <a:prstGeom prst="rect">
            <a:avLst/>
          </a:prstGeom>
          <a:solidFill>
            <a:srgbClr val="36454F"/>
          </a:solidFill>
          <a:ln w="12700">
            <a:solidFill>
              <a:srgbClr val="364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237744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This Approach Makes Sense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84048" y="841248"/>
            <a:ext cx="8375904" cy="10058"/>
          </a:xfrm>
          <a:prstGeom prst="rect">
            <a:avLst/>
          </a:prstGeom>
          <a:solidFill>
            <a:srgbClr val="E8EAEC"/>
          </a:solidFill>
          <a:ln w="12700">
            <a:solidFill>
              <a:srgbClr val="E8EA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84048" y="960120"/>
            <a:ext cx="4059936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84048" y="960120"/>
            <a:ext cx="4059936" cy="347472"/>
          </a:xfrm>
          <a:prstGeom prst="rect">
            <a:avLst/>
          </a:prstGeom>
          <a:solidFill>
            <a:srgbClr val="36454F"/>
          </a:solidFill>
          <a:ln w="12700">
            <a:solidFill>
              <a:srgbClr val="364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75488" y="960120"/>
            <a:ext cx="38770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Right tool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02920" y="1389888"/>
            <a:ext cx="3822192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Recurring contract type
</a:t>
            </a:r>
            <a:r>
              <a:rPr lang="en-US" sz="10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setup effort pays off across multiple reviews — this is not a one-off tool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2920" y="2084832"/>
            <a:ext cx="3822192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Complex, multi-document agreements
</a:t>
            </a:r>
            <a:r>
              <a:rPr lang="en-US" sz="10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Several documents interact and precedence matters</a:t>
            </a:r>
            <a:endParaRPr lang="en-US" sz="1100" dirty="0"/>
          </a:p>
          <a:p>
            <a:pPr marL="0" indent="0">
              <a:buNone/>
            </a:pPr>
            <a:r>
              <a:rPr lang="en-US" sz="10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 Master agreement + DPA + SCCs + Order Forms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2920" y="2779776"/>
            <a:ext cx="3822192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Reference-heavy reviews
</a:t>
            </a:r>
            <a:r>
              <a:rPr lang="en-US" sz="10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position is defined across playbooks, templates or internal standards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2920" y="3474720"/>
            <a:ext cx="3822192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High-stakes engagements
</a:t>
            </a:r>
            <a:r>
              <a:rPr lang="en-US" sz="10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Consistency, thoroughness and audit trail matter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700016" y="960120"/>
            <a:ext cx="4059936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700016" y="960120"/>
            <a:ext cx="4059936" cy="347472"/>
          </a:xfrm>
          <a:prstGeom prst="rect">
            <a:avLst/>
          </a:prstGeom>
          <a:solidFill>
            <a:srgbClr val="EDF1F3"/>
          </a:solidFill>
          <a:ln w="12700">
            <a:solidFill>
              <a:srgbClr val="E8EA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91456" y="960120"/>
            <a:ext cx="38770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✖  Overkill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18888" y="1389888"/>
            <a:ext cx="3822192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One-off or simple single-topic contracts
</a:t>
            </a:r>
            <a:r>
              <a:rPr lang="en-US" sz="10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NDA, simple lease, standard employment contract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818888" y="2084832"/>
            <a:ext cx="3822192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Contracts where your position is straightforward
</a:t>
            </a:r>
            <a:r>
              <a:rPr lang="en-US" sz="10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internal reference documents to benchmark against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818888" y="2779776"/>
            <a:ext cx="3822192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recurring review need
</a:t>
            </a:r>
            <a:r>
              <a:rPr lang="en-US" sz="10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setup effort does not pay off for a single use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84048" y="4315968"/>
            <a:ext cx="837590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i="1" dirty="0"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Built for complexity, not convenience. The setup effort pays off with every reuse. For simple contracts, standard tools are the right choice.</a:t>
            </a:r>
            <a:endParaRPr lang="en-US" sz="1100" b="1" dirty="0"/>
          </a:p>
        </p:txBody>
      </p:sp>
      <p:sp>
        <p:nvSpPr>
          <p:cNvPr id="901" name="FooterURL"/>
          <p:cNvSpPr/>
          <p:nvPr/>
        </p:nvSpPr>
        <p:spPr>
          <a:xfrm>
            <a:off x="411480" y="4880880"/>
            <a:ext cx="8321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B8A"/>
                </a:solidFill>
                <a:latin typeface="Calibri Light" pitchFamily="34" charset="0"/>
              </a:rPr>
              <a:t>www.adrianschaub.com/ai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8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237744"/>
            <a:ext cx="59436" cy="530352"/>
          </a:xfrm>
          <a:prstGeom prst="rect">
            <a:avLst/>
          </a:prstGeom>
          <a:solidFill>
            <a:srgbClr val="36454F"/>
          </a:solidFill>
          <a:ln w="12700">
            <a:solidFill>
              <a:srgbClr val="364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237744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Steps — Two Players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84048" y="841248"/>
            <a:ext cx="8375904" cy="10058"/>
          </a:xfrm>
          <a:prstGeom prst="rect">
            <a:avLst/>
          </a:prstGeom>
          <a:solidFill>
            <a:srgbClr val="E8EAEC"/>
          </a:solidFill>
          <a:ln w="12700">
            <a:solidFill>
              <a:srgbClr val="E8EA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84048" y="960120"/>
            <a:ext cx="1993392" cy="3474720"/>
          </a:xfrm>
          <a:prstGeom prst="rect">
            <a:avLst/>
          </a:prstGeom>
          <a:solidFill>
            <a:srgbClr val="1A2530"/>
          </a:solidFill>
          <a:ln w="12700">
            <a:solidFill>
              <a:srgbClr val="1A25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069848"/>
            <a:ext cx="402336" cy="402336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106984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14400" y="1088136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A0B0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1545336"/>
            <a:ext cx="1847088" cy="7315"/>
          </a:xfrm>
          <a:prstGeom prst="rect">
            <a:avLst/>
          </a:prstGeom>
          <a:solidFill>
            <a:srgbClr val="4A6070"/>
          </a:solidFill>
          <a:ln w="12700">
            <a:solidFill>
              <a:srgbClr val="4A6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75488" y="1600200"/>
            <a:ext cx="1810512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spots the gaps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75488" y="2130552"/>
            <a:ext cx="1810512" cy="22311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Reviews the contract against your playbooks, templates and standards — and draws on general legal and contractual knowledge.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450592" y="960120"/>
            <a:ext cx="1993392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523744" y="1069848"/>
            <a:ext cx="402336" cy="402336"/>
          </a:xfrm>
          <a:prstGeom prst="ellipse">
            <a:avLst/>
          </a:prstGeom>
          <a:solidFill>
            <a:srgbClr val="36454F"/>
          </a:solidFill>
          <a:ln w="12700">
            <a:solidFill>
              <a:srgbClr val="364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523744" y="106984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980944" y="1088136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6B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523744" y="1545336"/>
            <a:ext cx="1847088" cy="7315"/>
          </a:xfrm>
          <a:prstGeom prst="rect">
            <a:avLst/>
          </a:prstGeom>
          <a:solidFill>
            <a:srgbClr val="E8EAEC"/>
          </a:solidFill>
          <a:ln w="12700">
            <a:solidFill>
              <a:srgbClr val="E8EA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542032" y="1600200"/>
            <a:ext cx="1810512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decide how to handle them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2542032" y="2057400"/>
            <a:ext cx="1810512" cy="23042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36454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For each gap or deviation, AI asks how you want to proceed — concept only, before a single word is drafted.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36454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Yes — proceed with the proposed concept</a:t>
            </a:r>
            <a:endParaRPr lang="en-US" sz="950" dirty="0"/>
          </a:p>
          <a:p>
            <a:pPr marL="0" indent="0">
              <a:buNone/>
            </a:pPr>
            <a:endParaRPr lang="en-US" sz="950" dirty="0">
              <a:solidFill>
                <a:srgbClr val="36454F"/>
              </a:solidFill>
              <a:latin typeface="Calibri Light" pitchFamily="34" charset="0"/>
              <a:ea typeface="Calibri Light" pitchFamily="34" charset="-122"/>
              <a:cs typeface="Calibri Light" pitchFamily="34" charset="-120"/>
            </a:endParaRPr>
          </a:p>
          <a:p>
            <a:pPr marL="0" indent="0">
              <a:buNone/>
            </a:pPr>
            <a:r>
              <a:rPr lang="en-US" sz="950" dirty="0">
                <a:solidFill>
                  <a:srgbClr val="36454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No — skip, do not mark up</a:t>
            </a:r>
            <a:endParaRPr lang="en-US" sz="950" dirty="0"/>
          </a:p>
          <a:p>
            <a:pPr marL="0" indent="0">
              <a:buNone/>
            </a:pPr>
            <a:endParaRPr lang="en-US" sz="950" dirty="0">
              <a:solidFill>
                <a:srgbClr val="36454F"/>
              </a:solidFill>
              <a:latin typeface="Calibri Light" pitchFamily="34" charset="0"/>
              <a:ea typeface="Calibri Light" pitchFamily="34" charset="-122"/>
              <a:cs typeface="Calibri Light" pitchFamily="34" charset="-120"/>
            </a:endParaRPr>
          </a:p>
          <a:p>
            <a:pPr marL="0" indent="0">
              <a:buNone/>
            </a:pPr>
            <a:r>
              <a:rPr lang="en-US" sz="950" dirty="0">
                <a:solidFill>
                  <a:srgbClr val="36454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Alternative — proceed with a different concept you specify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36454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— You steer; AI listens. No markup is created without your explicit instruction.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517136" y="960120"/>
            <a:ext cx="1993392" cy="3474720"/>
          </a:xfrm>
          <a:prstGeom prst="rect">
            <a:avLst/>
          </a:prstGeom>
          <a:solidFill>
            <a:srgbClr val="1A2530"/>
          </a:solidFill>
          <a:ln w="12700">
            <a:solidFill>
              <a:srgbClr val="1A25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590288" y="1069848"/>
            <a:ext cx="402336" cy="402336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590288" y="106984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047488" y="1088136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A0B0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90288" y="1545336"/>
            <a:ext cx="1847088" cy="7315"/>
          </a:xfrm>
          <a:prstGeom prst="rect">
            <a:avLst/>
          </a:prstGeom>
          <a:solidFill>
            <a:srgbClr val="4A6070"/>
          </a:solidFill>
          <a:ln w="12700">
            <a:solidFill>
              <a:srgbClr val="4A6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608576" y="1600200"/>
            <a:ext cx="1810512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creates the markup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4608576" y="2130552"/>
            <a:ext cx="1810512" cy="22311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Tracked changes and explanatory comments at the relevant clause, limited to the necessary.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6583680" y="960120"/>
            <a:ext cx="1993392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6656832" y="1069848"/>
            <a:ext cx="402336" cy="402336"/>
          </a:xfrm>
          <a:prstGeom prst="ellipse">
            <a:avLst/>
          </a:prstGeom>
          <a:solidFill>
            <a:srgbClr val="36454F"/>
          </a:solidFill>
          <a:ln w="12700">
            <a:solidFill>
              <a:srgbClr val="364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6656832" y="106984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7114032" y="1088136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6B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656832" y="1545336"/>
            <a:ext cx="1847088" cy="7315"/>
          </a:xfrm>
          <a:prstGeom prst="rect">
            <a:avLst/>
          </a:prstGeom>
          <a:solidFill>
            <a:srgbClr val="E8EAEC"/>
          </a:solidFill>
          <a:ln w="12700">
            <a:solidFill>
              <a:srgbClr val="E8EA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675120" y="1600200"/>
            <a:ext cx="1810512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validate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6675120" y="2130552"/>
            <a:ext cx="1810512" cy="22311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36454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 focused review of the output — not a re-review from scratch, because the key decisions – what to change and what to accept -  were already made in Step 2.</a:t>
            </a:r>
            <a:endParaRPr lang="en-US" sz="950" dirty="0"/>
          </a:p>
        </p:txBody>
      </p:sp>
      <p:sp>
        <p:nvSpPr>
          <p:cNvPr id="901" name="FooterURL"/>
          <p:cNvSpPr/>
          <p:nvPr/>
        </p:nvSpPr>
        <p:spPr>
          <a:xfrm>
            <a:off x="411480" y="4880880"/>
            <a:ext cx="8321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B8A"/>
                </a:solidFill>
                <a:latin typeface="Calibri Light" pitchFamily="34" charset="0"/>
              </a:rPr>
              <a:t>www.adrianschaub.com/ai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8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237744"/>
            <a:ext cx="59436" cy="530352"/>
          </a:xfrm>
          <a:prstGeom prst="rect">
            <a:avLst/>
          </a:prstGeom>
          <a:solidFill>
            <a:srgbClr val="36454F"/>
          </a:solidFill>
          <a:ln w="12700">
            <a:solidFill>
              <a:srgbClr val="3645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237744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Technology — AI with Persistent Context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84048" y="841248"/>
            <a:ext cx="8375904" cy="10058"/>
          </a:xfrm>
          <a:prstGeom prst="rect">
            <a:avLst/>
          </a:prstGeom>
          <a:solidFill>
            <a:srgbClr val="E8EAEC"/>
          </a:solidFill>
          <a:ln w="12700">
            <a:solidFill>
              <a:srgbClr val="E8EA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84048" y="960120"/>
            <a:ext cx="484632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A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042416"/>
            <a:ext cx="4617720" cy="4023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workflow requires an AI assistant with persistent context — a feature that allows you to: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02920" y="1481328"/>
            <a:ext cx="4617720" cy="10424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instructions and reference documents once — they persist across all sessions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reusable, consistent workflow without any coding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 your playbooks with the AI's general legal and contractual knowledge in a single persistent context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502920" y="2615184"/>
            <a:ext cx="2148840" cy="585216"/>
          </a:xfrm>
          <a:prstGeom prst="rect">
            <a:avLst/>
          </a:prstGeom>
          <a:solidFill>
            <a:srgbClr val="EDF1F3"/>
          </a:solidFill>
          <a:ln w="12700">
            <a:solidFill>
              <a:srgbClr val="E8EA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94360" y="2651760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once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594360" y="2834640"/>
            <a:ext cx="207568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B8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Markup instructions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6B7B8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Reference documents  (playbooks, templates, standards)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2834640" y="2615184"/>
            <a:ext cx="2148840" cy="585216"/>
          </a:xfrm>
          <a:prstGeom prst="rect">
            <a:avLst/>
          </a:prstGeom>
          <a:solidFill>
            <a:srgbClr val="EDF1F3"/>
          </a:solidFill>
          <a:ln w="12700">
            <a:solidFill>
              <a:srgbClr val="E8EA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926080" y="2651760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each time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2926080" y="2834640"/>
            <a:ext cx="1965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B8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supplier contract to be reviewed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384048" y="3310128"/>
            <a:ext cx="4846320" cy="402336"/>
          </a:xfrm>
          <a:prstGeom prst="rect">
            <a:avLst/>
          </a:prstGeom>
          <a:solidFill>
            <a:srgbClr val="EDF1F3"/>
          </a:solidFill>
          <a:ln w="12700">
            <a:solidFill>
              <a:srgbClr val="E8EA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02920" y="3328416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 (April 2026):  </a:t>
            </a:r>
            <a:r>
              <a:rPr lang="en-US" sz="10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(Projects)  ·  ChatGPT (Projects)  ·  Harvey (Vault + Workflows)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394960" y="960120"/>
            <a:ext cx="3364992" cy="3017520"/>
          </a:xfrm>
          <a:prstGeom prst="rect">
            <a:avLst/>
          </a:prstGeom>
          <a:solidFill>
            <a:srgbClr val="1A2530"/>
          </a:solidFill>
          <a:ln w="12700">
            <a:solidFill>
              <a:srgbClr val="1A25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532120" y="1078992"/>
            <a:ext cx="30906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Want to build your own workflow?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532120" y="1536192"/>
            <a:ext cx="3090672" cy="7315"/>
          </a:xfrm>
          <a:prstGeom prst="rect">
            <a:avLst/>
          </a:prstGeom>
          <a:solidFill>
            <a:srgbClr val="4A6070"/>
          </a:solidFill>
          <a:ln w="12700">
            <a:solidFill>
              <a:srgbClr val="4A6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532120" y="1609344"/>
            <a:ext cx="30906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AI-Automated Workflows for Lawyers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532120" y="1993392"/>
            <a:ext cx="3090672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C8D4D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 step-by-step guide on how to build automated workflows with persistent context — including setup, instructions and reference documents.</a:t>
            </a:r>
            <a:endParaRPr lang="en-US" sz="1000" dirty="0"/>
          </a:p>
        </p:txBody>
      </p:sp>
      <p:sp>
        <p:nvSpPr>
          <p:cNvPr id="21" name="Text 19">
            <a:hlinkClick r:id="rId3"/>
          </p:cNvPr>
          <p:cNvSpPr/>
          <p:nvPr/>
        </p:nvSpPr>
        <p:spPr>
          <a:xfrm>
            <a:off x="5532120" y="2816352"/>
            <a:ext cx="309067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u="sng" dirty="0">
                <a:solidFill>
                  <a:srgbClr val="A0C8E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https://youtu.be/REYAJYPtmuQ?si=3b6wPaOWTProCEwj</a:t>
            </a:r>
            <a:endParaRPr lang="en-US" sz="900" dirty="0"/>
          </a:p>
        </p:txBody>
      </p:sp>
      <p:sp>
        <p:nvSpPr>
          <p:cNvPr id="901" name="FooterURL"/>
          <p:cNvSpPr/>
          <p:nvPr/>
        </p:nvSpPr>
        <p:spPr>
          <a:xfrm>
            <a:off x="411480" y="4880880"/>
            <a:ext cx="8321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B8A"/>
                </a:solidFill>
                <a:latin typeface="Calibri Light" pitchFamily="34" charset="0"/>
              </a:rPr>
              <a:t>www.adrianschaub.com/ai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Tool Does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68680"/>
            <a:ext cx="502920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932688"/>
            <a:ext cx="457200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400" b="1" dirty="0">
                <a:solidFill>
                  <a:srgbClr val="0D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
</a:t>
            </a:r>
            <a:r>
              <a:rPr lang="en-US" sz="12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AI-powered legal review assistant that:
</a:t>
            </a:r>
            <a:r>
              <a:rPr lang="en-US" sz="1200" b="1" dirty="0">
                <a:solidFill>
                  <a:srgbClr val="0D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</a:t>
            </a:r>
            <a:r>
              <a:rPr lang="en-US" sz="12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Reads supplier T&amp;Cs against the Company's standard positions
</a:t>
            </a:r>
            <a:r>
              <a:rPr lang="en-US" sz="1200" b="1" dirty="0">
                <a:solidFill>
                  <a:srgbClr val="0D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</a:t>
            </a:r>
            <a:r>
              <a:rPr lang="en-US" sz="12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Identifies deviations, gaps, and AI-related risks
</a:t>
            </a:r>
            <a:r>
              <a:rPr lang="en-US" sz="1200" b="1" dirty="0">
                <a:solidFill>
                  <a:srgbClr val="0D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</a:t>
            </a:r>
            <a:r>
              <a:rPr lang="en-US" sz="12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Produces a Word document with tracked changes and comments
</a:t>
            </a:r>
            <a:r>
              <a:rPr lang="en-US" sz="1200" b="1" dirty="0">
                <a:solidFill>
                  <a:srgbClr val="0D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</a:t>
            </a:r>
            <a:r>
              <a:rPr lang="en-US" sz="12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Follows a structured, gated workflow (Steps 1–4)
</a:t>
            </a:r>
            <a:r>
              <a:rPr lang="en-US" sz="1200" b="1" dirty="0">
                <a:solidFill>
                  <a:srgbClr val="0D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</a:t>
            </a:r>
            <a:r>
              <a:rPr lang="en-US" sz="12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Covers all commercial and legal clauses, globally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577840" y="868680"/>
            <a:ext cx="329184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715000" y="91440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 Documents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715000" y="1417320"/>
            <a:ext cx="2926080" cy="566928"/>
          </a:xfrm>
          <a:prstGeom prst="rect">
            <a:avLst/>
          </a:prstGeom>
          <a:solidFill>
            <a:srgbClr val="F4F6F9"/>
          </a:solidFill>
          <a:ln w="1270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715000" y="1417320"/>
            <a:ext cx="64008" cy="56692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833872" y="1435608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833872" y="1691640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Code of Practice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715000" y="2130552"/>
            <a:ext cx="2926080" cy="566928"/>
          </a:xfrm>
          <a:prstGeom prst="rect">
            <a:avLst/>
          </a:prstGeom>
          <a:solidFill>
            <a:srgbClr val="F4F6F9"/>
          </a:solidFill>
          <a:ln w="1270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715000" y="2130552"/>
            <a:ext cx="64008" cy="566928"/>
          </a:xfrm>
          <a:prstGeom prst="rect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833872" y="2148840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MinStan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833872" y="2404872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Min. Standards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715000" y="2843784"/>
            <a:ext cx="2926080" cy="566928"/>
          </a:xfrm>
          <a:prstGeom prst="rect">
            <a:avLst/>
          </a:prstGeom>
          <a:solidFill>
            <a:srgbClr val="F4F6F9"/>
          </a:solidFill>
          <a:ln w="1270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715000" y="2843784"/>
            <a:ext cx="64008" cy="566928"/>
          </a:xfrm>
          <a:prstGeom prst="rect">
            <a:avLst/>
          </a:prstGeom>
          <a:solidFill>
            <a:srgbClr val="C49A22"/>
          </a:solidFill>
          <a:ln w="12700">
            <a:solidFill>
              <a:srgbClr val="C49A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833872" y="2862072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49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833872" y="3118104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Products &amp; Services 2024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715000" y="3557016"/>
            <a:ext cx="2926080" cy="566928"/>
          </a:xfrm>
          <a:prstGeom prst="rect">
            <a:avLst/>
          </a:prstGeom>
          <a:solidFill>
            <a:srgbClr val="F4F6F9"/>
          </a:solidFill>
          <a:ln w="1270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5715000" y="3557016"/>
            <a:ext cx="64008" cy="566928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833872" y="3575304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833872" y="3831336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Positions Ref.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 document returned as a .docx with tracked changes and negotiation-register comments  ·  Always assumes AI is used in delivery of services</a:t>
            </a:r>
            <a:endParaRPr lang="en-US" sz="900" dirty="0"/>
          </a:p>
        </p:txBody>
      </p:sp>
      <p:sp>
        <p:nvSpPr>
          <p:cNvPr id="901" name="FooterURL"/>
          <p:cNvSpPr/>
          <p:nvPr/>
        </p:nvSpPr>
        <p:spPr>
          <a:xfrm>
            <a:off x="411480" y="4880880"/>
            <a:ext cx="8321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B8A"/>
                </a:solidFill>
                <a:latin typeface="Calibri Light" pitchFamily="34" charset="0"/>
              </a:rPr>
              <a:t>www.adrianschaub.com/ai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Overview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22960"/>
            <a:ext cx="1508760" cy="320040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74320" y="868680"/>
            <a:ext cx="1508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274320" y="1481328"/>
            <a:ext cx="1508760" cy="274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29184" y="1508760"/>
            <a:ext cx="1399032" cy="2743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47472" y="1600200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 &amp; Internalise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7472" y="2240280"/>
            <a:ext cx="1371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author name.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all 4 reference docs.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1783080" y="1965960"/>
            <a:ext cx="210312" cy="0"/>
          </a:xfrm>
          <a:prstGeom prst="line">
            <a:avLst/>
          </a:prstGeom>
          <a:noFill/>
          <a:ln w="19050">
            <a:solidFill>
              <a:srgbClr val="6B7A8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993392" y="822960"/>
            <a:ext cx="1508760" cy="3200400"/>
          </a:xfrm>
          <a:prstGeom prst="rect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993392" y="868680"/>
            <a:ext cx="1508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800" dirty="0"/>
          </a:p>
        </p:txBody>
      </p:sp>
      <p:sp>
        <p:nvSpPr>
          <p:cNvPr id="13" name="Shape 11"/>
          <p:cNvSpPr/>
          <p:nvPr/>
        </p:nvSpPr>
        <p:spPr>
          <a:xfrm>
            <a:off x="1993392" y="1481328"/>
            <a:ext cx="1508760" cy="274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2048256" y="1508760"/>
            <a:ext cx="1399032" cy="2743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066544" y="1600200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Gate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066544" y="2240280"/>
            <a:ext cx="1371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 all supplier docs.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Fetch URLs. Flag missing.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502152" y="1965960"/>
            <a:ext cx="210312" cy="0"/>
          </a:xfrm>
          <a:prstGeom prst="line">
            <a:avLst/>
          </a:prstGeom>
          <a:noFill/>
          <a:ln w="19050">
            <a:solidFill>
              <a:srgbClr val="6B7A8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712464" y="822960"/>
            <a:ext cx="1508760" cy="3200400"/>
          </a:xfrm>
          <a:prstGeom prst="rect">
            <a:avLst/>
          </a:prstGeom>
          <a:solidFill>
            <a:srgbClr val="7D6608"/>
          </a:solidFill>
          <a:ln w="12700">
            <a:solidFill>
              <a:srgbClr val="7D6608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712464" y="868680"/>
            <a:ext cx="1508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3A</a:t>
            </a:r>
            <a:endParaRPr lang="en-US" sz="2800" dirty="0"/>
          </a:p>
        </p:txBody>
      </p:sp>
      <p:sp>
        <p:nvSpPr>
          <p:cNvPr id="20" name="Shape 18"/>
          <p:cNvSpPr/>
          <p:nvPr/>
        </p:nvSpPr>
        <p:spPr>
          <a:xfrm>
            <a:off x="3712464" y="1481328"/>
            <a:ext cx="1508760" cy="274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767328" y="1508760"/>
            <a:ext cx="1399032" cy="2743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785616" y="1600200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Map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785616" y="2240280"/>
            <a:ext cx="1371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 docs table.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 of precedence.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221224" y="1965960"/>
            <a:ext cx="210312" cy="0"/>
          </a:xfrm>
          <a:prstGeom prst="line">
            <a:avLst/>
          </a:prstGeom>
          <a:noFill/>
          <a:ln w="19050">
            <a:solidFill>
              <a:srgbClr val="6B7A8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5431536" y="822960"/>
            <a:ext cx="1508760" cy="3200400"/>
          </a:xfrm>
          <a:prstGeom prst="rect">
            <a:avLst/>
          </a:prstGeom>
          <a:solidFill>
            <a:srgbClr val="6E2F8A"/>
          </a:solidFill>
          <a:ln w="12700">
            <a:solidFill>
              <a:srgbClr val="6E2F8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431536" y="868680"/>
            <a:ext cx="1508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3B</a:t>
            </a:r>
            <a:endParaRPr lang="en-US" sz="2800" dirty="0"/>
          </a:p>
        </p:txBody>
      </p:sp>
      <p:sp>
        <p:nvSpPr>
          <p:cNvPr id="27" name="Shape 25"/>
          <p:cNvSpPr/>
          <p:nvPr/>
        </p:nvSpPr>
        <p:spPr>
          <a:xfrm>
            <a:off x="5431536" y="1481328"/>
            <a:ext cx="1508760" cy="274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5486400" y="1508760"/>
            <a:ext cx="1399032" cy="2743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5504688" y="1600200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Freeform Map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504688" y="2240280"/>
            <a:ext cx="1371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structure.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Cross-doc interactions.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940296" y="1965960"/>
            <a:ext cx="210312" cy="0"/>
          </a:xfrm>
          <a:prstGeom prst="line">
            <a:avLst/>
          </a:prstGeom>
          <a:noFill/>
          <a:ln w="19050">
            <a:solidFill>
              <a:srgbClr val="6B7A8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7150608" y="822960"/>
            <a:ext cx="1508760" cy="3200400"/>
          </a:xfrm>
          <a:prstGeom prst="rect">
            <a:avLst/>
          </a:prstGeom>
          <a:solidFill>
            <a:srgbClr val="B23A48"/>
          </a:solidFill>
          <a:ln w="12700">
            <a:solidFill>
              <a:srgbClr val="B23A48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7150608" y="868680"/>
            <a:ext cx="1508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3C</a:t>
            </a:r>
            <a:endParaRPr lang="en-US" sz="2800" dirty="0"/>
          </a:p>
        </p:txBody>
      </p:sp>
      <p:sp>
        <p:nvSpPr>
          <p:cNvPr id="34" name="Shape 32"/>
          <p:cNvSpPr/>
          <p:nvPr/>
        </p:nvSpPr>
        <p:spPr>
          <a:xfrm>
            <a:off x="7150608" y="1481328"/>
            <a:ext cx="1508760" cy="274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7205472" y="1508760"/>
            <a:ext cx="1399032" cy="2743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7223760" y="1600200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Deviation Plan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7223760" y="2240280"/>
            <a:ext cx="1371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gap analysis.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approves per item.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3200400" y="4114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  After user feedback on 3C / 3D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274320" y="4434840"/>
            <a:ext cx="8595360" cy="5486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274320" y="4434840"/>
            <a:ext cx="8595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AED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3D: Product-Specific Risk (Advisory)  →  </a:t>
            </a:r>
            <a:r>
              <a:rPr lang="en-US" sz="1300" b="1" dirty="0">
                <a:solidFill>
                  <a:srgbClr val="C49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3E: Tracked-Change Markup  →  </a:t>
            </a:r>
            <a:r>
              <a:rPr lang="en-US" sz="1300" dirty="0">
                <a:solidFill>
                  <a:srgbClr val="ABEB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4: Deliverable (.docx)</a:t>
            </a:r>
            <a:endParaRPr lang="en-US" sz="1300" dirty="0"/>
          </a:p>
        </p:txBody>
      </p:sp>
      <p:sp>
        <p:nvSpPr>
          <p:cNvPr id="901" name="FooterURL"/>
          <p:cNvSpPr/>
          <p:nvPr/>
        </p:nvSpPr>
        <p:spPr>
          <a:xfrm>
            <a:off x="411480" y="4880880"/>
            <a:ext cx="8321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B8A"/>
                </a:solidFill>
                <a:latin typeface="Calibri Light" pitchFamily="34" charset="0"/>
              </a:rPr>
              <a:t>www.adrianschaub.com/ai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Steps 1 &amp; 2  —  Setup &amp; Document Gate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22960"/>
            <a:ext cx="402336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4023360" cy="41148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82296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  ·  Author &amp; Internalise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1325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anything else: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11480" y="1664208"/>
            <a:ext cx="274320" cy="27432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11480" y="166420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77240" y="1664208"/>
            <a:ext cx="333756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for author name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11480" y="2176272"/>
            <a:ext cx="274320" cy="27432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11480" y="217627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777240" y="2176272"/>
            <a:ext cx="333756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CoP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77240" y="2331720"/>
            <a:ext cx="3337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Code of Practice — supplier conduct on AI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11480" y="2688336"/>
            <a:ext cx="274320" cy="27432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11480" y="268833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777240" y="2688336"/>
            <a:ext cx="333756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MinStan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77240" y="2843784"/>
            <a:ext cx="3337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Minimum Standards — mandatory baselines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11480" y="3200400"/>
            <a:ext cx="274320" cy="27432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11480" y="32004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777240" y="3200400"/>
            <a:ext cx="333756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SA 2024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77240" y="3355848"/>
            <a:ext cx="3337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style model — language adopted 1:1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11480" y="3712464"/>
            <a:ext cx="274320" cy="27432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11480" y="371246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777240" y="3712464"/>
            <a:ext cx="333756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Ref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777240" y="3867912"/>
            <a:ext cx="3337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Positions — checklist for review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846320" y="822960"/>
            <a:ext cx="402336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4846320" y="822960"/>
            <a:ext cx="4023360" cy="411480"/>
          </a:xfrm>
          <a:prstGeom prst="rect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937760" y="82296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  ·  Document Gate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983480" y="1325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Gate check before analysis: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983480" y="1664208"/>
            <a:ext cx="274320" cy="274320"/>
          </a:xfrm>
          <a:prstGeom prst="rect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983480" y="166420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5349240" y="1664208"/>
            <a:ext cx="333756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all received docs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349240" y="1819656"/>
            <a:ext cx="3337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Uploads, pasted text, fetched URLs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4983480" y="2176272"/>
            <a:ext cx="274320" cy="274320"/>
          </a:xfrm>
          <a:prstGeom prst="rect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983480" y="217627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5349240" y="2176272"/>
            <a:ext cx="333756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referenced docs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349240" y="2331720"/>
            <a:ext cx="3337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for URLs incorporated by reference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4983480" y="2688336"/>
            <a:ext cx="274320" cy="274320"/>
          </a:xfrm>
          <a:prstGeom prst="rect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983480" y="268833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5349240" y="2688336"/>
            <a:ext cx="333756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 missing docs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5349240" y="2843784"/>
            <a:ext cx="3337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Explicitly ask for each missing document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4983480" y="3200400"/>
            <a:ext cx="274320" cy="274320"/>
          </a:xfrm>
          <a:prstGeom prst="rect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4983480" y="32004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5349240" y="3200400"/>
            <a:ext cx="333756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 PDF → Word</a:t>
            </a:r>
            <a:endParaRPr lang="en-US" sz="1100" dirty="0"/>
          </a:p>
        </p:txBody>
      </p:sp>
      <p:sp>
        <p:nvSpPr>
          <p:cNvPr id="47" name="Text 45"/>
          <p:cNvSpPr/>
          <p:nvPr/>
        </p:nvSpPr>
        <p:spPr>
          <a:xfrm>
            <a:off x="5349240" y="3355848"/>
            <a:ext cx="3337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Preserve structure: headings, tables, numbering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4983480" y="3712464"/>
            <a:ext cx="274320" cy="274320"/>
          </a:xfrm>
          <a:prstGeom prst="rect">
            <a:avLst/>
          </a:prstGeom>
          <a:solidFill>
            <a:srgbClr val="117A65"/>
          </a:solidFill>
          <a:ln w="12700">
            <a:solidFill>
              <a:srgbClr val="117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4983480" y="371246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5349240" y="3712464"/>
            <a:ext cx="333756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Flag unavailable docs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5349240" y="3867912"/>
            <a:ext cx="3337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 as unquantified risk if not provided</a:t>
            </a:r>
            <a:endParaRPr lang="en-US" sz="900" dirty="0"/>
          </a:p>
        </p:txBody>
      </p:sp>
      <p:sp>
        <p:nvSpPr>
          <p:cNvPr id="901" name="FooterURL"/>
          <p:cNvSpPr/>
          <p:nvPr/>
        </p:nvSpPr>
        <p:spPr>
          <a:xfrm>
            <a:off x="411480" y="4880880"/>
            <a:ext cx="8321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B8A"/>
                </a:solidFill>
                <a:latin typeface="Calibri Light" pitchFamily="34" charset="0"/>
              </a:rPr>
              <a:t>www.adrianschaub.com/ai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7D6608"/>
          </a:solidFill>
          <a:ln w="12700">
            <a:solidFill>
              <a:srgbClr val="7D660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Steps 3A &amp; 3B  —  Document Map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22960"/>
            <a:ext cx="402336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4023360" cy="411480"/>
          </a:xfrm>
          <a:prstGeom prst="rect">
            <a:avLst/>
          </a:prstGeom>
          <a:solidFill>
            <a:srgbClr val="7D6608"/>
          </a:solidFill>
          <a:ln w="12700">
            <a:solidFill>
              <a:srgbClr val="7D660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82296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3A  ·  Contract Documents &amp; Precedence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344168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 Documents Table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document listed (including those incorporated by reference), with abbreviation used throughout the review, e.g.</a:t>
            </a:r>
            <a:endParaRPr lang="en-US" sz="10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2103120"/>
          <a:ext cx="3657600" cy="1106424"/>
        </p:xfrm>
        <a:graphic>
          <a:graphicData uri="http://schemas.openxmlformats.org/drawingml/2006/table">
            <a:tbl>
              <a:tblPr/>
              <a:tblGrid>
                <a:gridCol w="256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68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Document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Abbrev.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General T&amp;Cs v2.1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"GTC"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 Processing Addendum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"DPA"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EU SCCs (incorporated by ref.)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B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"SCCs" (not reviewed)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Shape 7"/>
          <p:cNvSpPr/>
          <p:nvPr/>
        </p:nvSpPr>
        <p:spPr>
          <a:xfrm>
            <a:off x="411480" y="2103120"/>
            <a:ext cx="3657600" cy="246888"/>
          </a:xfrm>
          <a:prstGeom prst="rect">
            <a:avLst/>
          </a:prstGeom>
          <a:solidFill>
            <a:srgbClr val="7D6608"/>
          </a:solidFill>
          <a:ln w="12700">
            <a:solidFill>
              <a:srgbClr val="7D660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457200" y="2103120"/>
            <a:ext cx="2560320" cy="246888"/>
          </a:xfrm>
          <a:prstGeom prst="rect">
            <a:avLst/>
          </a:prstGeom>
          <a:noFill/>
          <a:ln/>
        </p:spPr>
        <p:txBody>
          <a:bodyPr wrap="square" lIns="0" tIns="6350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3017520" y="2103120"/>
            <a:ext cx="10515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Abbrev.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457200" y="324612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 of Precedence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57200" y="3566160"/>
            <a:ext cx="384048" cy="256032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457200" y="3566160"/>
            <a:ext cx="3840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1st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932688" y="3566160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SCCs — prevail over DPA and GTC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457200" y="3913632"/>
            <a:ext cx="384048" cy="256032"/>
          </a:xfrm>
          <a:prstGeom prst="rect">
            <a:avLst/>
          </a:prstGeom>
          <a:solidFill>
            <a:srgbClr val="7D6608"/>
          </a:solidFill>
          <a:ln w="12700">
            <a:solidFill>
              <a:srgbClr val="7D660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457200" y="3913632"/>
            <a:ext cx="3840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2nd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932688" y="3913632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DPA — governs data processing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457200" y="4261104"/>
            <a:ext cx="384048" cy="256032"/>
          </a:xfrm>
          <a:prstGeom prst="rect">
            <a:avLst/>
          </a:prstGeom>
          <a:solidFill>
            <a:srgbClr val="7D6608"/>
          </a:solidFill>
          <a:ln w="12700">
            <a:solidFill>
              <a:srgbClr val="7D660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457200" y="4261104"/>
            <a:ext cx="3840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3rd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932688" y="4261104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GTC — general terms apply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4846320" y="822960"/>
            <a:ext cx="402336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4846320" y="822960"/>
            <a:ext cx="4023360" cy="411480"/>
          </a:xfrm>
          <a:prstGeom prst="rect">
            <a:avLst/>
          </a:prstGeom>
          <a:solidFill>
            <a:srgbClr val="6E2F8A"/>
          </a:solidFill>
          <a:ln w="12700">
            <a:solidFill>
              <a:srgbClr val="6E2F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4937760" y="82296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3B  ·  Freeform Document Map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4983480" y="1344168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all supplier documents once without reference to the Company's position. Produce a brief analysis of:</a:t>
            </a:r>
            <a:endParaRPr lang="en-US" sz="1000" dirty="0"/>
          </a:p>
        </p:txBody>
      </p:sp>
      <p:sp>
        <p:nvSpPr>
          <p:cNvPr id="27" name="Shape 24"/>
          <p:cNvSpPr/>
          <p:nvPr/>
        </p:nvSpPr>
        <p:spPr>
          <a:xfrm>
            <a:off x="4983480" y="1965960"/>
            <a:ext cx="54864" cy="621792"/>
          </a:xfrm>
          <a:prstGeom prst="rect">
            <a:avLst/>
          </a:prstGeom>
          <a:solidFill>
            <a:srgbClr val="6E2F8A"/>
          </a:solidFill>
          <a:ln w="12700">
            <a:solidFill>
              <a:srgbClr val="6E2F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5120640" y="1965960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structure</a:t>
            </a:r>
            <a:endParaRPr lang="en-US" sz="1100" dirty="0"/>
          </a:p>
        </p:txBody>
      </p:sp>
      <p:sp>
        <p:nvSpPr>
          <p:cNvPr id="29" name="Text 26"/>
          <p:cNvSpPr/>
          <p:nvPr/>
        </p:nvSpPr>
        <p:spPr>
          <a:xfrm>
            <a:off x="5120640" y="2203704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 supplier's own documents are organised and relate to each other</a:t>
            </a:r>
            <a:endParaRPr lang="en-US" sz="1000" dirty="0"/>
          </a:p>
        </p:txBody>
      </p:sp>
      <p:sp>
        <p:nvSpPr>
          <p:cNvPr id="30" name="Shape 27"/>
          <p:cNvSpPr/>
          <p:nvPr/>
        </p:nvSpPr>
        <p:spPr>
          <a:xfrm>
            <a:off x="4983480" y="2770632"/>
            <a:ext cx="54864" cy="621792"/>
          </a:xfrm>
          <a:prstGeom prst="rect">
            <a:avLst/>
          </a:prstGeom>
          <a:solidFill>
            <a:srgbClr val="6E2F8A"/>
          </a:solidFill>
          <a:ln w="12700">
            <a:solidFill>
              <a:srgbClr val="6E2F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8"/>
          <p:cNvSpPr/>
          <p:nvPr/>
        </p:nvSpPr>
        <p:spPr>
          <a:xfrm>
            <a:off x="5120640" y="2770632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Cross-document interactions</a:t>
            </a:r>
            <a:endParaRPr lang="en-US" sz="1100" dirty="0"/>
          </a:p>
        </p:txBody>
      </p:sp>
      <p:sp>
        <p:nvSpPr>
          <p:cNvPr id="32" name="Text 29"/>
          <p:cNvSpPr/>
          <p:nvPr/>
        </p:nvSpPr>
        <p:spPr>
          <a:xfrm>
            <a:off x="5120640" y="3008376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a provision in one doc changes the practical effect of another (e.g. a termination fee making an objection right economically unusable)</a:t>
            </a:r>
            <a:endParaRPr lang="en-US" sz="1000" dirty="0"/>
          </a:p>
        </p:txBody>
      </p:sp>
      <p:sp>
        <p:nvSpPr>
          <p:cNvPr id="33" name="Shape 30"/>
          <p:cNvSpPr/>
          <p:nvPr/>
        </p:nvSpPr>
        <p:spPr>
          <a:xfrm>
            <a:off x="4983480" y="3575304"/>
            <a:ext cx="54864" cy="621792"/>
          </a:xfrm>
          <a:prstGeom prst="rect">
            <a:avLst/>
          </a:prstGeom>
          <a:solidFill>
            <a:srgbClr val="6E2F8A"/>
          </a:solidFill>
          <a:ln w="12700">
            <a:solidFill>
              <a:srgbClr val="6E2F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1"/>
          <p:cNvSpPr/>
          <p:nvPr/>
        </p:nvSpPr>
        <p:spPr>
          <a:xfrm>
            <a:off x="5120640" y="3575304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Availability gaps</a:t>
            </a:r>
            <a:endParaRPr lang="en-US" sz="1100" dirty="0"/>
          </a:p>
        </p:txBody>
      </p:sp>
      <p:sp>
        <p:nvSpPr>
          <p:cNvPr id="35" name="Text 32"/>
          <p:cNvSpPr/>
          <p:nvPr/>
        </p:nvSpPr>
        <p:spPr>
          <a:xfrm>
            <a:off x="5120640" y="3813048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documents were unavailable or only partially read — flagged as unquantified risk</a:t>
            </a:r>
            <a:endParaRPr lang="en-US" sz="1000" dirty="0"/>
          </a:p>
        </p:txBody>
      </p:sp>
      <p:sp>
        <p:nvSpPr>
          <p:cNvPr id="37" name="Text 34"/>
          <p:cNvSpPr/>
          <p:nvPr/>
        </p:nvSpPr>
        <p:spPr>
          <a:xfrm>
            <a:off x="5029200" y="411480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00" dirty="0"/>
          </a:p>
        </p:txBody>
      </p:sp>
      <p:sp>
        <p:nvSpPr>
          <p:cNvPr id="901" name="FooterURL"/>
          <p:cNvSpPr/>
          <p:nvPr/>
        </p:nvSpPr>
        <p:spPr>
          <a:xfrm>
            <a:off x="411480" y="4880880"/>
            <a:ext cx="8321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B8A"/>
                </a:solidFill>
                <a:latin typeface="Calibri Light" pitchFamily="34" charset="0"/>
              </a:rPr>
              <a:t>www.adrianschaub.com/ai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B23A48"/>
          </a:solidFill>
          <a:ln w="12700">
            <a:solidFill>
              <a:srgbClr val="B23A4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3C  —  Deviation Plan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22960"/>
            <a:ext cx="402336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8686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23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Mandatory Review Categories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11480" y="1261872"/>
            <a:ext cx="201168" cy="201168"/>
          </a:xfrm>
          <a:prstGeom prst="rect">
            <a:avLst/>
          </a:prstGeom>
          <a:solidFill>
            <a:srgbClr val="B23A48"/>
          </a:solidFill>
          <a:ln w="12700">
            <a:solidFill>
              <a:srgbClr val="B23A4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11480" y="126187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704088" y="1252728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 Terms &amp; Document Structure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11480" y="1636776"/>
            <a:ext cx="201168" cy="201168"/>
          </a:xfrm>
          <a:prstGeom prst="rect">
            <a:avLst/>
          </a:prstGeom>
          <a:solidFill>
            <a:srgbClr val="B23A48"/>
          </a:solidFill>
          <a:ln w="12700">
            <a:solidFill>
              <a:srgbClr val="B23A4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11480" y="16367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704088" y="162763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Intellectual Property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11480" y="2011680"/>
            <a:ext cx="201168" cy="201168"/>
          </a:xfrm>
          <a:prstGeom prst="rect">
            <a:avLst/>
          </a:prstGeom>
          <a:solidFill>
            <a:srgbClr val="B23A48"/>
          </a:solidFill>
          <a:ln w="12700">
            <a:solidFill>
              <a:srgbClr val="B23A4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11480" y="2011680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704088" y="2002536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Confidentiality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411480" y="2386584"/>
            <a:ext cx="201168" cy="201168"/>
          </a:xfrm>
          <a:prstGeom prst="rect">
            <a:avLst/>
          </a:prstGeom>
          <a:solidFill>
            <a:srgbClr val="B23A48"/>
          </a:solidFill>
          <a:ln w="12700">
            <a:solidFill>
              <a:srgbClr val="B23A4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11480" y="2386584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704088" y="23774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with Laws &amp; Policies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1480" y="2761488"/>
            <a:ext cx="201168" cy="201168"/>
          </a:xfrm>
          <a:prstGeom prst="rect">
            <a:avLst/>
          </a:prstGeom>
          <a:solidFill>
            <a:srgbClr val="B23A48"/>
          </a:solidFill>
          <a:ln w="12700">
            <a:solidFill>
              <a:srgbClr val="B23A4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11480" y="276148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704088" y="2752344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Privacy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solidFill>
            <a:srgbClr val="B23A48"/>
          </a:solidFill>
          <a:ln w="12700">
            <a:solidFill>
              <a:srgbClr val="B23A4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04088" y="3127248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Governance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411480" y="3511296"/>
            <a:ext cx="201168" cy="201168"/>
          </a:xfrm>
          <a:prstGeom prst="rect">
            <a:avLst/>
          </a:prstGeom>
          <a:solidFill>
            <a:srgbClr val="B23A48"/>
          </a:solidFill>
          <a:ln w="12700">
            <a:solidFill>
              <a:srgbClr val="B23A4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11480" y="351129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704088" y="350215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Warranty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11480" y="3886200"/>
            <a:ext cx="201168" cy="201168"/>
          </a:xfrm>
          <a:prstGeom prst="rect">
            <a:avLst/>
          </a:prstGeom>
          <a:solidFill>
            <a:srgbClr val="B23A48"/>
          </a:solidFill>
          <a:ln w="12700">
            <a:solidFill>
              <a:srgbClr val="B23A4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11480" y="3886200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704088" y="3877056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Miscellaneous (Liability, Termination, Assignment,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Choice of Law, Payment, Insurance, …)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846320" y="822960"/>
            <a:ext cx="402336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983480" y="86868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23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each deviation: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983480" y="1234440"/>
            <a:ext cx="3566160" cy="0"/>
          </a:xfrm>
          <a:prstGeom prst="line">
            <a:avLst/>
          </a:prstGeom>
          <a:noFill/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5029200" y="1261872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B23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Clause: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080760" y="1261872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+ section number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983480" y="1691640"/>
            <a:ext cx="3566160" cy="0"/>
          </a:xfrm>
          <a:prstGeom prst="line">
            <a:avLst/>
          </a:prstGeom>
          <a:noFill/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5029200" y="1719072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B23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Deviation: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080760" y="1719072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supplier's text says vs the Company's position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983480" y="2148840"/>
            <a:ext cx="3566160" cy="0"/>
          </a:xfrm>
          <a:prstGeom prst="line">
            <a:avLst/>
          </a:prstGeom>
          <a:noFill/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5029200" y="2176272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B23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change: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6080760" y="2176272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Concept, not wording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4983480" y="2606040"/>
            <a:ext cx="3566160" cy="0"/>
          </a:xfrm>
          <a:prstGeom prst="line">
            <a:avLst/>
          </a:prstGeom>
          <a:noFill/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5029200" y="2633472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B23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 clause: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6080760" y="2633472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the change is applied in-place in Step 3E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4846320" y="3246120"/>
            <a:ext cx="4023360" cy="1325880"/>
          </a:xfrm>
          <a:prstGeom prst="rect">
            <a:avLst/>
          </a:prstGeom>
          <a:solidFill>
            <a:srgbClr val="FFF8E7"/>
          </a:solidFill>
          <a:ln w="12700">
            <a:solidFill>
              <a:srgbClr val="C49A2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4983480" y="331012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49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Feedback Gate</a:t>
            </a:r>
            <a:endParaRPr lang="en-US" sz="1200" dirty="0"/>
          </a:p>
        </p:txBody>
      </p:sp>
      <p:sp>
        <p:nvSpPr>
          <p:cNvPr id="46" name="Shape 44"/>
          <p:cNvSpPr/>
          <p:nvPr/>
        </p:nvSpPr>
        <p:spPr>
          <a:xfrm>
            <a:off x="4983480" y="3675888"/>
            <a:ext cx="457200" cy="201168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4983480" y="3675888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"yes"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5532120" y="3675888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Confirmed — proceed with markup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4983480" y="3968496"/>
            <a:ext cx="457200" cy="201168"/>
          </a:xfrm>
          <a:prstGeom prst="rect">
            <a:avLst/>
          </a:prstGeom>
          <a:solidFill>
            <a:srgbClr val="B23A48"/>
          </a:solidFill>
          <a:ln w="12700">
            <a:solidFill>
              <a:srgbClr val="B23A4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4983480" y="3968496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"no"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5532120" y="3968496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Skip — do not mark up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4983480" y="4261104"/>
            <a:ext cx="457200" cy="201168"/>
          </a:xfrm>
          <a:prstGeom prst="rect">
            <a:avLst/>
          </a:prstGeom>
          <a:solidFill>
            <a:srgbClr val="7D6608"/>
          </a:solidFill>
          <a:ln w="12700">
            <a:solidFill>
              <a:srgbClr val="7D660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4983480" y="4261104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Modified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5532120" y="4261104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Proceed with alternative approach</a:t>
            </a:r>
            <a:endParaRPr lang="en-US" sz="1000" dirty="0"/>
          </a:p>
        </p:txBody>
      </p:sp>
      <p:sp>
        <p:nvSpPr>
          <p:cNvPr id="55" name="Shape 53"/>
          <p:cNvSpPr/>
          <p:nvPr/>
        </p:nvSpPr>
        <p:spPr>
          <a:xfrm>
            <a:off x="274320" y="4617720"/>
            <a:ext cx="8595360" cy="384048"/>
          </a:xfrm>
          <a:prstGeom prst="rect">
            <a:avLst/>
          </a:prstGeom>
          <a:solidFill>
            <a:srgbClr val="FFF3F3"/>
          </a:solidFill>
          <a:ln w="6350">
            <a:solidFill>
              <a:srgbClr val="B23A4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Text 54"/>
          <p:cNvSpPr/>
          <p:nvPr/>
        </p:nvSpPr>
        <p:spPr>
          <a:xfrm>
            <a:off x="411480" y="4617720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23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Also flagged:  Additional Supplier Clauses imposing material obligations on the Company (auto-renewal, audit rights of supplier, unilateral price adjustments, reverse indemnities, fair-use caps, non-competes…)</a:t>
            </a:r>
            <a:endParaRPr lang="en-US" sz="900" dirty="0"/>
          </a:p>
        </p:txBody>
      </p:sp>
      <p:sp>
        <p:nvSpPr>
          <p:cNvPr id="901" name="FooterURL"/>
          <p:cNvSpPr/>
          <p:nvPr/>
        </p:nvSpPr>
        <p:spPr>
          <a:xfrm>
            <a:off x="411480" y="4880880"/>
            <a:ext cx="8321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B8A"/>
                </a:solidFill>
                <a:latin typeface="Calibri Light" pitchFamily="34" charset="0"/>
              </a:rPr>
              <a:t>www.adrianschaub.com/ai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B2C7791367448B77058308E6614A5" ma:contentTypeVersion="19" ma:contentTypeDescription="Create a new document." ma:contentTypeScope="" ma:versionID="93e010efdb3d8292d87318a494978ecb">
  <xsd:schema xmlns:xsd="http://www.w3.org/2001/XMLSchema" xmlns:xs="http://www.w3.org/2001/XMLSchema" xmlns:p="http://schemas.microsoft.com/office/2006/metadata/properties" xmlns:ns2="9b8cff9b-32de-4e7f-acd7-2158eed4c2f6" xmlns:ns3="acc92ee6-cfc6-4b80-86ee-545a810c19ba" xmlns:ns4="522bbd82-1780-49cb-b566-97e0444a7a0a" targetNamespace="http://schemas.microsoft.com/office/2006/metadata/properties" ma:root="true" ma:fieldsID="2dfaae9ad672aec4a4333532356a60b2" ns2:_="" ns3:_="" ns4:_="">
    <xsd:import namespace="9b8cff9b-32de-4e7f-acd7-2158eed4c2f6"/>
    <xsd:import namespace="acc92ee6-cfc6-4b80-86ee-545a810c19ba"/>
    <xsd:import namespace="522bbd82-1780-49cb-b566-97e0444a7a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_Flow_SignoffStatu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8cff9b-32de-4e7f-acd7-2158eed4c2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62b72aa-f2ad-421f-b636-7f0f87e2f2b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24" nillable="true" ma:displayName="Sign-off status" ma:internalName="Sign_x002d_off_x0020_status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c92ee6-cfc6-4b80-86ee-545a810c19b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bbd82-1780-49cb-b566-97e0444a7a0a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2ddcaa9b-c930-4bb0-b963-cbb8c8df2d7d}" ma:internalName="TaxCatchAll" ma:showField="CatchAllData" ma:web="522bbd82-1780-49cb-b566-97e0444a7a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9b8cff9b-32de-4e7f-acd7-2158eed4c2f6" xsi:nil="true"/>
    <lcf76f155ced4ddcb4097134ff3c332f xmlns="9b8cff9b-32de-4e7f-acd7-2158eed4c2f6">
      <Terms xmlns="http://schemas.microsoft.com/office/infopath/2007/PartnerControls"/>
    </lcf76f155ced4ddcb4097134ff3c332f>
    <TaxCatchAll xmlns="522bbd82-1780-49cb-b566-97e0444a7a0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7661B37-53F6-463C-8789-6EA8759819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8cff9b-32de-4e7f-acd7-2158eed4c2f6"/>
    <ds:schemaRef ds:uri="acc92ee6-cfc6-4b80-86ee-545a810c19ba"/>
    <ds:schemaRef ds:uri="522bbd82-1780-49cb-b566-97e0444a7a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4244B1F-C5DB-40EA-B9FC-65765E3B024B}">
  <ds:schemaRefs>
    <ds:schemaRef ds:uri="http://schemas.microsoft.com/office/2006/metadata/properties"/>
    <ds:schemaRef ds:uri="http://schemas.microsoft.com/office/infopath/2007/PartnerControls"/>
    <ds:schemaRef ds:uri="9b8cff9b-32de-4e7f-acd7-2158eed4c2f6"/>
    <ds:schemaRef ds:uri="522bbd82-1780-49cb-b566-97e0444a7a0a"/>
  </ds:schemaRefs>
</ds:datastoreItem>
</file>

<file path=customXml/itemProps3.xml><?xml version="1.0" encoding="utf-8"?>
<ds:datastoreItem xmlns:ds="http://schemas.openxmlformats.org/officeDocument/2006/customXml" ds:itemID="{1C7B29E3-C206-4581-B8E6-1CCFA67A429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ed006307-e4a9-430f-af16-eea280431306}" enabled="1" method="Standard" siteId="{06219a4a-a835-44d5-afaf-3926343bfb89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1951</Words>
  <Application>Microsoft Office PowerPoint</Application>
  <PresentationFormat>On-screen Show (16:9)</PresentationFormat>
  <Paragraphs>278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Supervised AI Markup for Complex Contracts</dc:title>
  <dc:subject>PptxGenJS Presentation</dc:subject>
  <dc:creator>Dr. Adrian Schaub</dc:creator>
  <cp:lastModifiedBy>Schaub Adrian CHBS</cp:lastModifiedBy>
  <cp:revision>6</cp:revision>
  <dcterms:created xsi:type="dcterms:W3CDTF">2026-04-16T07:45:28Z</dcterms:created>
  <dcterms:modified xsi:type="dcterms:W3CDTF">2026-04-17T09:43:10Z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0x010100DACB2C7791367448B77058308E6614A5</vt:lpwstr>
  </property>
  <property fmtid="{D5CDD505-2E9C-101B-9397-08002B2CF9AE}" pid="3" name="MediaServiceImageTags">
    <vt:lpwstr/>
  </property>
</Properties>
</file>